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4566-B1DD-4E24-892F-FCA70F64F20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056C1-F012-4EEF-9DDC-50BBD9029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57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E9AE1-4962-492F-AE35-51E1B562771A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2AF0-8C08-4E31-A0D1-CDE8D2187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68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ПУБЛИЧНОЕ АКЦИОНЕРНОЕ ОБЩЕСТВО «ДАЛЬПРИБОР»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6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ПУБЛИЧНОЕ АКЦИОНЕРНОЕ ОБЩЕСТВО «ДАЛЬПРИБОР»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63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ПУБЛИЧНОЕ АКЦИОНЕРНОЕ ОБЩЕСТВО «ДАЛЬПРИБОР»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63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ПУБЛИЧНОЕ АКЦИОНЕРНОЕ ОБЩЕСТВО «ДАЛЬПРИБОР»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6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23C-7317-486C-B989-5B9B00CB225E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10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5770-C118-4A25-AFEC-01FF0BC7390B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9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25D2-3CAE-49FD-B2D4-029FAE26C917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58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A98-7346-44C3-95FF-F66EB02FAFFE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F5F4-405F-4B1F-9FBE-6F1099EDF7B1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0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21F6-A20E-4880-8590-4A9F3D2DA2DC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1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275F-B80F-41E2-9AE6-220A77544598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9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56A-DC6A-4A00-9C8C-C6A8B67FDF42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5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511-870F-401E-8EAC-F2510DBD7B9A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5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D0A-5DC4-4B49-BE7E-4BA3AC7DAD34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8E76-0ABD-4CC9-A174-38D509222F59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41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BFF2-5452-483C-AD15-AFD763D137FD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BB5-82A2-4445-B947-3006D0274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33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02"/>
          <a:stretch/>
        </p:blipFill>
        <p:spPr>
          <a:xfrm>
            <a:off x="590622" y="980728"/>
            <a:ext cx="7896935" cy="5791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74817" y="1962459"/>
            <a:ext cx="8128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00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скрытной постановки подводного оборудования (СППО) «Мальва»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180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776317"/>
            <a:ext cx="83456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A8"/>
                </a:solidFill>
              </a:rPr>
              <a:t>Назначение СППО </a:t>
            </a:r>
            <a:r>
              <a:rPr lang="ru-RU" sz="2600" b="1" dirty="0">
                <a:solidFill>
                  <a:srgbClr val="0000A8"/>
                </a:solidFill>
              </a:rPr>
              <a:t>«Мальва»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06" y="1196752"/>
            <a:ext cx="8881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b="1" dirty="0" smtClean="0">
                <a:solidFill>
                  <a:srgbClr val="0000A8"/>
                </a:solidFill>
              </a:rPr>
              <a:t>Система скрытной постановки подводного оборудования «Мальва» предназначена для </a:t>
            </a:r>
            <a:r>
              <a:rPr lang="ru-RU" sz="2400" b="1" dirty="0">
                <a:solidFill>
                  <a:srgbClr val="0000A8"/>
                </a:solidFill>
              </a:rPr>
              <a:t>скрытной постановки объектов донной </a:t>
            </a:r>
            <a:r>
              <a:rPr lang="ru-RU" sz="2400" b="1" dirty="0" smtClean="0">
                <a:solidFill>
                  <a:srgbClr val="0000A8"/>
                </a:solidFill>
              </a:rPr>
              <a:t>инфраструктуры, </a:t>
            </a:r>
            <a:r>
              <a:rPr lang="ru-RU" sz="2400" b="1" dirty="0">
                <a:solidFill>
                  <a:srgbClr val="0000A8"/>
                </a:solidFill>
              </a:rPr>
              <a:t>средств специального назначения, а </a:t>
            </a:r>
            <a:r>
              <a:rPr lang="ru-RU" sz="2400" b="1" dirty="0" smtClean="0">
                <a:solidFill>
                  <a:srgbClr val="0000A8"/>
                </a:solidFill>
              </a:rPr>
              <a:t>также </a:t>
            </a:r>
            <a:r>
              <a:rPr lang="ru-RU" sz="2400" b="1" dirty="0">
                <a:solidFill>
                  <a:srgbClr val="0000A8"/>
                </a:solidFill>
              </a:rPr>
              <a:t>подводного оборудования </a:t>
            </a:r>
            <a:r>
              <a:rPr lang="ru-RU" sz="2400" b="1" dirty="0" smtClean="0">
                <a:solidFill>
                  <a:srgbClr val="0000A8"/>
                </a:solidFill>
              </a:rPr>
              <a:t>и орудий лова морских гидробионтов, </a:t>
            </a:r>
            <a:r>
              <a:rPr lang="ru-RU" sz="2400" b="1" dirty="0">
                <a:solidFill>
                  <a:srgbClr val="0000A8"/>
                </a:solidFill>
              </a:rPr>
              <a:t>обеспечения </a:t>
            </a:r>
            <a:r>
              <a:rPr lang="ru-RU" sz="2400" b="1" dirty="0" smtClean="0">
                <a:solidFill>
                  <a:srgbClr val="0000A8"/>
                </a:solidFill>
              </a:rPr>
              <a:t>работы морских </a:t>
            </a:r>
            <a:r>
              <a:rPr lang="ru-RU" sz="2400" b="1" dirty="0">
                <a:solidFill>
                  <a:srgbClr val="0000A8"/>
                </a:solidFill>
              </a:rPr>
              <a:t>робототехнических комплексов, выполнения исследований гидрофизических параметров водной </a:t>
            </a:r>
            <a:r>
              <a:rPr lang="ru-RU" sz="2400" b="1" dirty="0" smtClean="0">
                <a:solidFill>
                  <a:srgbClr val="0000A8"/>
                </a:solidFill>
              </a:rPr>
              <a:t>среды</a:t>
            </a:r>
            <a:r>
              <a:rPr lang="ru-RU" sz="2400" b="1" dirty="0">
                <a:solidFill>
                  <a:srgbClr val="0000A8"/>
                </a:solidFill>
              </a:rPr>
              <a:t> </a:t>
            </a:r>
            <a:r>
              <a:rPr lang="ru-RU" sz="2400" b="1" dirty="0" smtClean="0">
                <a:solidFill>
                  <a:srgbClr val="0000A8"/>
                </a:solidFill>
              </a:rPr>
              <a:t>и решения др. специальных задач.</a:t>
            </a:r>
            <a:endParaRPr lang="ru-RU" sz="2400" b="1" dirty="0">
              <a:solidFill>
                <a:srgbClr val="0000A8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41947" y="4592714"/>
            <a:ext cx="3963939" cy="17166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4607546"/>
            <a:ext cx="2331814" cy="20618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23697" y="4607546"/>
            <a:ext cx="2291731" cy="2057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7427" y="3861048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A8"/>
                </a:solidFill>
              </a:rPr>
              <a:t>Состав оборудования СППО «Мальва»</a:t>
            </a:r>
            <a:endParaRPr lang="ru-RU" sz="1400" b="1" dirty="0">
              <a:solidFill>
                <a:srgbClr val="0000A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168825"/>
            <a:ext cx="237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A8"/>
                </a:solidFill>
              </a:rPr>
              <a:t>Комплект оборудования</a:t>
            </a:r>
            <a:endParaRPr lang="ru-RU" sz="1400" b="1" dirty="0">
              <a:solidFill>
                <a:srgbClr val="0000A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3697" y="4168824"/>
            <a:ext cx="237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A8"/>
                </a:solidFill>
              </a:rPr>
              <a:t>Бортовой блок управления</a:t>
            </a:r>
            <a:endParaRPr lang="ru-RU" sz="1400" b="1" dirty="0">
              <a:solidFill>
                <a:srgbClr val="0000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1697" y="4215044"/>
            <a:ext cx="3963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A8"/>
                </a:solidFill>
              </a:rPr>
              <a:t>Гидроакустический размыкатель</a:t>
            </a:r>
            <a:endParaRPr lang="ru-RU" sz="1400" b="1" dirty="0">
              <a:solidFill>
                <a:srgbClr val="0000A8"/>
              </a:solidFill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pPr>
              <a:defRPr/>
            </a:pPr>
            <a:fld id="{A8B35CF2-7CC1-4D7A-88D4-6D38F0645B4B}" type="slidenum">
              <a:rPr lang="ru-RU" sz="1400" b="1" smtClean="0">
                <a:solidFill>
                  <a:srgbClr val="C00000"/>
                </a:solidFill>
              </a:rPr>
              <a:pPr>
                <a:defRPr/>
              </a:pPr>
              <a:t>2</a:t>
            </a:fld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8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04" y="0"/>
            <a:ext cx="919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3313" y="836712"/>
            <a:ext cx="8229600" cy="58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rgbClr val="0000A8"/>
                </a:solidFill>
                <a:latin typeface="+mn-lt"/>
              </a:rPr>
              <a:t>Основные особенности системы </a:t>
            </a:r>
            <a:r>
              <a:rPr lang="ru-RU" altLang="ru-RU" sz="2000" b="1" dirty="0" smtClean="0">
                <a:solidFill>
                  <a:srgbClr val="0000A8"/>
                </a:solidFill>
              </a:rPr>
              <a:t>СППО </a:t>
            </a:r>
            <a:r>
              <a:rPr lang="ru-RU" altLang="ru-RU" sz="2000" b="1" dirty="0">
                <a:solidFill>
                  <a:srgbClr val="0000A8"/>
                </a:solidFill>
              </a:rPr>
              <a:t>«Мальва</a:t>
            </a:r>
            <a:r>
              <a:rPr lang="ru-RU" altLang="ru-RU" sz="2000" b="1" dirty="0" smtClean="0">
                <a:solidFill>
                  <a:srgbClr val="0000A8"/>
                </a:solidFill>
              </a:rPr>
              <a:t>»</a:t>
            </a:r>
            <a:r>
              <a:rPr lang="ru-RU" altLang="ru-RU" sz="2000" b="1" dirty="0" smtClean="0">
                <a:solidFill>
                  <a:srgbClr val="0000A8"/>
                </a:solidFill>
                <a:latin typeface="+mn-lt"/>
              </a:rPr>
              <a:t>:</a:t>
            </a:r>
            <a:endParaRPr lang="ru-RU" altLang="ru-RU" sz="2000" b="1" dirty="0">
              <a:solidFill>
                <a:srgbClr val="0000A8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504" y="1484784"/>
            <a:ext cx="87923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A8"/>
                </a:solidFill>
              </a:rPr>
              <a:t>Программно-аппаратные </a:t>
            </a:r>
            <a:r>
              <a:rPr lang="ru-RU" altLang="ru-RU" sz="1600" b="1" dirty="0">
                <a:solidFill>
                  <a:srgbClr val="0000A8"/>
                </a:solidFill>
              </a:rPr>
              <a:t>средства </a:t>
            </a:r>
            <a:r>
              <a:rPr lang="ru-RU" altLang="ru-RU" sz="1600" b="1" dirty="0" smtClean="0">
                <a:solidFill>
                  <a:srgbClr val="0000A8"/>
                </a:solidFill>
              </a:rPr>
              <a:t>системы СППО </a:t>
            </a:r>
            <a:r>
              <a:rPr lang="ru-RU" altLang="ru-RU" sz="1600" b="1" dirty="0">
                <a:solidFill>
                  <a:srgbClr val="0000A8"/>
                </a:solidFill>
              </a:rPr>
              <a:t>«Мальва» обеспечивают возможность скрытной постановки, удержания в придонных слоях (на заданной глубине) в течении длительного времени оборудования различного назначения и обеспечения его подъёма на поверхность по управляющей команде;</a:t>
            </a:r>
          </a:p>
          <a:p>
            <a:pPr algn="just">
              <a:buFont typeface="+mj-lt"/>
              <a:buAutoNum type="arabicPeriod"/>
            </a:pPr>
            <a:r>
              <a:rPr lang="ru-RU" altLang="ru-RU" sz="1600" b="1" dirty="0" smtClean="0">
                <a:solidFill>
                  <a:srgbClr val="0000A8"/>
                </a:solidFill>
              </a:rPr>
              <a:t>Предусмотрен </a:t>
            </a:r>
            <a:r>
              <a:rPr lang="ru-RU" altLang="ru-RU" sz="1600" b="1" dirty="0">
                <a:solidFill>
                  <a:srgbClr val="0000A8"/>
                </a:solidFill>
              </a:rPr>
              <a:t>дистанционный контроль работоспособности автономного гидроакустического размыкателя в процессе его эксплуатации </a:t>
            </a:r>
            <a:r>
              <a:rPr lang="ru-RU" altLang="ru-RU" sz="1600" b="1" dirty="0" smtClean="0">
                <a:solidFill>
                  <a:srgbClr val="0000A8"/>
                </a:solidFill>
              </a:rPr>
              <a:t>(нахождения на позиции) и </a:t>
            </a:r>
            <a:r>
              <a:rPr lang="ru-RU" altLang="ru-RU" sz="1600" b="1" dirty="0">
                <a:solidFill>
                  <a:srgbClr val="0000A8"/>
                </a:solidFill>
              </a:rPr>
              <a:t>определения наклонной </a:t>
            </a:r>
            <a:r>
              <a:rPr lang="ru-RU" altLang="ru-RU" sz="1600" b="1" dirty="0" smtClean="0">
                <a:solidFill>
                  <a:srgbClr val="0000A8"/>
                </a:solidFill>
              </a:rPr>
              <a:t>дальности до него;</a:t>
            </a:r>
            <a:endParaRPr lang="ru-RU" altLang="ru-RU" sz="1600" b="1" dirty="0">
              <a:solidFill>
                <a:srgbClr val="0000A8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altLang="ru-RU" sz="1600" b="1" dirty="0">
                <a:solidFill>
                  <a:srgbClr val="0000A8"/>
                </a:solidFill>
              </a:rPr>
              <a:t>Система обладает простым и интуитивно-понятным интерфейсом управления, составные части и элементы унифицированы и имеют сверхмалые массогабаритные характеристики и энергопотребление, что упрощает их развертывание на позиции;</a:t>
            </a:r>
          </a:p>
          <a:p>
            <a:pPr algn="just">
              <a:buFont typeface="+mj-lt"/>
              <a:buAutoNum type="arabicPeriod"/>
            </a:pPr>
            <a:r>
              <a:rPr lang="ru-RU" altLang="ru-RU" sz="1600" b="1" dirty="0">
                <a:solidFill>
                  <a:srgbClr val="0000A8"/>
                </a:solidFill>
              </a:rPr>
              <a:t>Удобство транспортирования обеспечено применением унифицированных малогабаритных </a:t>
            </a:r>
            <a:r>
              <a:rPr lang="ru-RU" altLang="ru-RU" sz="1600" b="1" dirty="0" smtClean="0">
                <a:solidFill>
                  <a:srgbClr val="0000A8"/>
                </a:solidFill>
              </a:rPr>
              <a:t>контейнеров.</a:t>
            </a:r>
          </a:p>
          <a:p>
            <a:pPr algn="just">
              <a:buFont typeface="+mj-lt"/>
              <a:buAutoNum type="arabicPeriod"/>
            </a:pPr>
            <a:endParaRPr lang="ru-RU" altLang="ru-RU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00A8"/>
                </a:solidFill>
              </a:rPr>
              <a:t>Серийно </a:t>
            </a:r>
            <a:r>
              <a:rPr lang="ru-RU" altLang="ru-RU" sz="2400" b="1" dirty="0">
                <a:solidFill>
                  <a:srgbClr val="0000A8"/>
                </a:solidFill>
              </a:rPr>
              <a:t>выпускаемое оборудование отечественного </a:t>
            </a:r>
            <a:r>
              <a:rPr lang="ru-RU" altLang="ru-RU" sz="2400" b="1" dirty="0" smtClean="0">
                <a:solidFill>
                  <a:srgbClr val="0000A8"/>
                </a:solidFill>
              </a:rPr>
              <a:t>производства отсутствует. </a:t>
            </a:r>
            <a:r>
              <a:rPr lang="ru-RU" altLang="ru-RU" sz="2400" b="1" dirty="0">
                <a:solidFill>
                  <a:srgbClr val="0000A8"/>
                </a:solidFill>
              </a:rPr>
              <a:t>Разработано </a:t>
            </a:r>
            <a:r>
              <a:rPr lang="ru-RU" altLang="ru-RU" sz="2400" b="1" dirty="0" smtClean="0">
                <a:solidFill>
                  <a:srgbClr val="0000A8"/>
                </a:solidFill>
              </a:rPr>
              <a:t>ПАО «Дальприбор» в инициативном порядке в </a:t>
            </a:r>
            <a:r>
              <a:rPr lang="ru-RU" altLang="ru-RU" sz="2400" b="1" dirty="0">
                <a:solidFill>
                  <a:srgbClr val="0000A8"/>
                </a:solidFill>
              </a:rPr>
              <a:t>рамках выполнения Государственной программы </a:t>
            </a:r>
            <a:r>
              <a:rPr lang="ru-RU" altLang="ru-RU" sz="2400" b="1" dirty="0" smtClean="0">
                <a:solidFill>
                  <a:srgbClr val="0000A8"/>
                </a:solidFill>
              </a:rPr>
              <a:t>импортозамещения.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133600" cy="365125"/>
          </a:xfrm>
        </p:spPr>
        <p:txBody>
          <a:bodyPr/>
          <a:lstStyle/>
          <a:p>
            <a:pPr>
              <a:defRPr/>
            </a:pPr>
            <a:fld id="{A8B35CF2-7CC1-4D7A-88D4-6D38F0645B4B}" type="slidenum">
              <a:rPr lang="ru-RU" sz="1400" b="1" smtClean="0">
                <a:solidFill>
                  <a:srgbClr val="C00000"/>
                </a:solidFill>
              </a:rPr>
              <a:pPr>
                <a:defRPr/>
              </a:pPr>
              <a:t>3</a:t>
            </a:fld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862" y="10333"/>
            <a:ext cx="9171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7664" y="980728"/>
            <a:ext cx="69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A8"/>
                </a:solidFill>
              </a:rPr>
              <a:t>Сравнительная характеристика системы СППО </a:t>
            </a:r>
            <a:r>
              <a:rPr lang="ru-RU" sz="2000" b="1" dirty="0">
                <a:solidFill>
                  <a:srgbClr val="0000A8"/>
                </a:solidFill>
              </a:rPr>
              <a:t>«Мальва»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888518"/>
              </p:ext>
            </p:extLst>
          </p:nvPr>
        </p:nvGraphicFramePr>
        <p:xfrm>
          <a:off x="35496" y="1396498"/>
          <a:ext cx="9013162" cy="493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618"/>
                <a:gridCol w="1644022"/>
                <a:gridCol w="1740354"/>
                <a:gridCol w="151216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Система СППО «Мальва»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«АГАР-ЭХ»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ФГУП ОКБ ОТ РАН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Oceano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 IXBLUE Oceano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Грузоподъемность, кг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менее 500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более 50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менее 500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Максимальная нагрузка при срабатывании исполнительного механизма отдачи балласта,  кг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более 50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Глубина постановки , 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500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500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более 400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Дистанция работы по г/а каналу , 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менее 1000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менее  1000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менее 1000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Наличие канала определения наклонной дальности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Наличие дистанционного канала контроля напряжения питания батарей г/а размыкателя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Допустимое количество одновременно управляемых изделий , шт.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менее 16000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более 90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30 000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Габариты размыкателя , мм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650Х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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165Х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70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564Х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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 в воздухе/в воде , кг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10/5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6,5/2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Продолжительность работы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360 суток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360 суток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Стоимость  г/а размыкателя, тыс.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руб. с НДС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336,0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707,6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Стоимость пульта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управления, тыс. руб. с НДС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33600" cy="365125"/>
          </a:xfrm>
        </p:spPr>
        <p:txBody>
          <a:bodyPr/>
          <a:lstStyle/>
          <a:p>
            <a:pPr>
              <a:defRPr/>
            </a:pPr>
            <a:fld id="{A8B35CF2-7CC1-4D7A-88D4-6D38F0645B4B}" type="slidenum">
              <a:rPr lang="ru-RU" sz="1400" b="1" smtClean="0">
                <a:solidFill>
                  <a:srgbClr val="C00000"/>
                </a:solidFill>
              </a:rPr>
              <a:pPr>
                <a:defRPr/>
              </a:pPr>
              <a:t>4</a:t>
            </a:fld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000" cy="68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35CF2-7CC1-4D7A-88D4-6D38F0645B4B}" type="slidenum">
              <a:rPr lang="ru-RU" sz="1400" b="1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5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406</Words>
  <Application>Microsoft Office PowerPoint</Application>
  <PresentationFormat>Экран (4:3)</PresentationFormat>
  <Paragraphs>76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Дегтярёв Игорь Викторович</dc:creator>
  <cp:lastModifiedBy>Statvlad</cp:lastModifiedBy>
  <cp:revision>70</cp:revision>
  <cp:lastPrinted>2020-05-19T22:38:06Z</cp:lastPrinted>
  <dcterms:created xsi:type="dcterms:W3CDTF">2017-06-06T02:20:09Z</dcterms:created>
  <dcterms:modified xsi:type="dcterms:W3CDTF">2021-06-02T23:30:33Z</dcterms:modified>
</cp:coreProperties>
</file>